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Source Code Pro Light"/>
      <p:regular r:id="rId13"/>
      <p:bold r:id="rId14"/>
      <p:italic r:id="rId15"/>
      <p:boldItalic r:id="rId16"/>
    </p:embeddedFont>
    <p:embeddedFont>
      <p:font typeface="Source Code Pro"/>
      <p:regular r:id="rId17"/>
      <p:bold r:id="rId18"/>
      <p:italic r:id="rId19"/>
      <p:boldItalic r:id="rId20"/>
    </p:embeddedFont>
    <p:embeddedFont>
      <p:font typeface="Source Code Pro SemiBold"/>
      <p:regular r:id="rId21"/>
      <p:bold r:id="rId22"/>
      <p:italic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Italic.fntdata"/><Relationship Id="rId22" Type="http://schemas.openxmlformats.org/officeDocument/2006/relationships/font" Target="fonts/SourceCodeProSemiBold-bold.fntdata"/><Relationship Id="rId21" Type="http://schemas.openxmlformats.org/officeDocument/2006/relationships/font" Target="fonts/SourceCodeProSemiBold-regular.fntdata"/><Relationship Id="rId24" Type="http://schemas.openxmlformats.org/officeDocument/2006/relationships/font" Target="fonts/SourceCodeProSemiBold-boldItalic.fntdata"/><Relationship Id="rId23" Type="http://schemas.openxmlformats.org/officeDocument/2006/relationships/font" Target="fonts/SourceCodeProSemiBold-italic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SourceCodeProLight-regular.fntdata"/><Relationship Id="rId12" Type="http://schemas.openxmlformats.org/officeDocument/2006/relationships/slide" Target="slides/slide7.xml"/><Relationship Id="rId15" Type="http://schemas.openxmlformats.org/officeDocument/2006/relationships/font" Target="fonts/SourceCodeProLight-italic.fntdata"/><Relationship Id="rId14" Type="http://schemas.openxmlformats.org/officeDocument/2006/relationships/font" Target="fonts/SourceCodeProLight-bold.fntdata"/><Relationship Id="rId17" Type="http://schemas.openxmlformats.org/officeDocument/2006/relationships/font" Target="fonts/SourceCodePro-regular.fntdata"/><Relationship Id="rId16" Type="http://schemas.openxmlformats.org/officeDocument/2006/relationships/font" Target="fonts/SourceCodeProLight-boldItalic.fntdata"/><Relationship Id="rId19" Type="http://schemas.openxmlformats.org/officeDocument/2006/relationships/font" Target="fonts/SourceCodePro-italic.fntdata"/><Relationship Id="rId18" Type="http://schemas.openxmlformats.org/officeDocument/2006/relationships/font" Target="fonts/SourceCodePro-bold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9" name="Google Shape;6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98b7f58b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2398b7f58b3_0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Slide" showMasterSp="0" type="title">
  <p:cSld name="TITLE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8843" l="0" r="0" t="1627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694476" y="633122"/>
            <a:ext cx="10824659" cy="5365685"/>
            <a:chOff x="694478" y="633067"/>
            <a:chExt cx="9502817" cy="4706742"/>
          </a:xfrm>
        </p:grpSpPr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94481" y="633067"/>
              <a:ext cx="9502814" cy="47067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Google Shape;15;p2"/>
            <p:cNvSpPr/>
            <p:nvPr/>
          </p:nvSpPr>
          <p:spPr>
            <a:xfrm>
              <a:off x="694478" y="5306991"/>
              <a:ext cx="9502800" cy="28800"/>
            </a:xfrm>
            <a:prstGeom prst="rect">
              <a:avLst/>
            </a:prstGeom>
            <a:solidFill>
              <a:srgbClr val="E6E7E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57539" y="611835"/>
            <a:ext cx="2361603" cy="721958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type="ctrTitle"/>
          </p:nvPr>
        </p:nvSpPr>
        <p:spPr>
          <a:xfrm>
            <a:off x="1078287" y="831273"/>
            <a:ext cx="9119100" cy="3416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Source Code Pro SemiBold"/>
              <a:buNone/>
              <a:defRPr i="0" sz="4400" u="none" cap="none" strike="noStrike">
                <a:solidFill>
                  <a:schemeClr val="lt1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078286" y="4363657"/>
            <a:ext cx="9119100" cy="9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273628" y="1213658"/>
            <a:ext cx="4701900" cy="8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pen Sans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5183187" y="311727"/>
            <a:ext cx="6735300" cy="55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 sz="2700"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▪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▪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0" name="Google Shape;60;p12"/>
          <p:cNvSpPr txBox="1"/>
          <p:nvPr>
            <p:ph idx="2" type="body"/>
          </p:nvPr>
        </p:nvSpPr>
        <p:spPr>
          <a:xfrm>
            <a:off x="273628" y="2057400"/>
            <a:ext cx="47019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13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273628" y="6434051"/>
            <a:ext cx="570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322118" y="1197033"/>
            <a:ext cx="4449900" cy="86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Open Sans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3"/>
          <p:cNvSpPr/>
          <p:nvPr>
            <p:ph idx="2" type="pic"/>
          </p:nvPr>
        </p:nvSpPr>
        <p:spPr>
          <a:xfrm>
            <a:off x="5287096" y="238509"/>
            <a:ext cx="6582900" cy="5627400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409"/>
              </a:srgbClr>
            </a:outerShdw>
          </a:effectLst>
        </p:spPr>
      </p:sp>
      <p:sp>
        <p:nvSpPr>
          <p:cNvPr id="65" name="Google Shape;65;p13"/>
          <p:cNvSpPr txBox="1"/>
          <p:nvPr>
            <p:ph idx="1" type="body"/>
          </p:nvPr>
        </p:nvSpPr>
        <p:spPr>
          <a:xfrm>
            <a:off x="322118" y="2057400"/>
            <a:ext cx="44499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13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6" name="Google Shape;66;p13"/>
          <p:cNvSpPr txBox="1"/>
          <p:nvPr>
            <p:ph idx="12" type="sldNum"/>
          </p:nvPr>
        </p:nvSpPr>
        <p:spPr>
          <a:xfrm>
            <a:off x="273628" y="6434051"/>
            <a:ext cx="570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Content">
  <p:cSld name="Заголовок, подзаголовок и объект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idx="1" type="body"/>
          </p:nvPr>
        </p:nvSpPr>
        <p:spPr>
          <a:xfrm>
            <a:off x="558782" y="1397092"/>
            <a:ext cx="11196600" cy="44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400"/>
              <a:buChar char="●"/>
              <a:defRPr sz="2300"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2000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4A7D1"/>
              </a:buClr>
              <a:buSzPts val="1600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400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400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273628" y="6434051"/>
            <a:ext cx="570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дзаголовок и Сравнение">
  <p:cSld name="Подзаголовок и Сравнение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273628" y="6434051"/>
            <a:ext cx="6324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558781" y="1770664"/>
            <a:ext cx="5508000" cy="45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300"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6241899" y="1770664"/>
            <a:ext cx="5508000" cy="45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300"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3" type="body"/>
          </p:nvPr>
        </p:nvSpPr>
        <p:spPr>
          <a:xfrm>
            <a:off x="558782" y="1185979"/>
            <a:ext cx="11196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3200"/>
              <a:buNone/>
              <a:defRPr sz="2700">
                <a:solidFill>
                  <a:srgbClr val="F1BE2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2000"/>
              <a:buNone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крывающий слайд пустой">
  <p:cSld name="Закрывающий слайд пустой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 rotWithShape="1">
          <a:blip r:embed="rId2">
            <a:alphaModFix/>
          </a:blip>
          <a:srcRect b="8843" l="0" r="0" t="16272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75410" y="2096584"/>
            <a:ext cx="1332001" cy="133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8526" y="2042584"/>
            <a:ext cx="4710384" cy="14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/>
          <p:nvPr/>
        </p:nvSpPr>
        <p:spPr>
          <a:xfrm>
            <a:off x="7849902" y="2522519"/>
            <a:ext cx="30486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do.bmstu.ru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6"/>
          <p:cNvSpPr/>
          <p:nvPr/>
        </p:nvSpPr>
        <p:spPr>
          <a:xfrm flipH="1">
            <a:off x="10712020" y="2096584"/>
            <a:ext cx="130605" cy="1331535"/>
          </a:xfrm>
          <a:custGeom>
            <a:rect b="b" l="l" r="r" t="t"/>
            <a:pathLst>
              <a:path extrusionOk="0" h="424732" w="424732">
                <a:moveTo>
                  <a:pt x="424732" y="424732"/>
                </a:moveTo>
                <a:lnTo>
                  <a:pt x="0" y="424732"/>
                </a:lnTo>
                <a:lnTo>
                  <a:pt x="0" y="0"/>
                </a:lnTo>
                <a:lnTo>
                  <a:pt x="424732" y="0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showMasterSp="0" type="title">
  <p:cSld name="TITLE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 rotWithShape="1">
          <a:blip r:embed="rId2">
            <a:alphaModFix/>
          </a:blip>
          <a:srcRect b="8843" l="0" r="0" t="1627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" name="Google Shape;39;p7"/>
          <p:cNvGrpSpPr/>
          <p:nvPr/>
        </p:nvGrpSpPr>
        <p:grpSpPr>
          <a:xfrm>
            <a:off x="694478" y="633067"/>
            <a:ext cx="9502817" cy="4706742"/>
            <a:chOff x="694478" y="633067"/>
            <a:chExt cx="9502817" cy="4706742"/>
          </a:xfrm>
        </p:grpSpPr>
        <p:pic>
          <p:nvPicPr>
            <p:cNvPr id="40" name="Google Shape;40;p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94481" y="633067"/>
              <a:ext cx="9502814" cy="47067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" name="Google Shape;41;p7"/>
            <p:cNvSpPr/>
            <p:nvPr/>
          </p:nvSpPr>
          <p:spPr>
            <a:xfrm>
              <a:off x="694478" y="5306991"/>
              <a:ext cx="9502800" cy="28800"/>
            </a:xfrm>
            <a:prstGeom prst="rect">
              <a:avLst/>
            </a:prstGeom>
            <a:solidFill>
              <a:srgbClr val="E6E7E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" name="Google Shape;4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57539" y="611835"/>
            <a:ext cx="2361603" cy="721958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/>
          <p:nvPr>
            <p:ph type="ctrTitle"/>
          </p:nvPr>
        </p:nvSpPr>
        <p:spPr>
          <a:xfrm>
            <a:off x="1078287" y="831273"/>
            <a:ext cx="9119100" cy="341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1078286" y="4363657"/>
            <a:ext cx="9119100" cy="9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одзаголовок и объект">
  <p:cSld name="Заголовок, подзаголовок и объект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idx="1" type="body"/>
          </p:nvPr>
        </p:nvSpPr>
        <p:spPr>
          <a:xfrm>
            <a:off x="558782" y="1778092"/>
            <a:ext cx="11196600" cy="44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 sz="2300"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558782" y="1185979"/>
            <a:ext cx="11196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3200"/>
              <a:buNone/>
              <a:defRPr sz="2700">
                <a:solidFill>
                  <a:srgbClr val="F1BE2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2000"/>
              <a:buNone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273628" y="6434051"/>
            <a:ext cx="570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273628" y="6434051"/>
            <a:ext cx="570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273628" y="6434051"/>
            <a:ext cx="570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текст и объект">
  <p:cSld name="Заголовок, текст и объект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5183187" y="1301263"/>
            <a:ext cx="6735300" cy="49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▪"/>
              <a:defRPr sz="2300"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▪"/>
              <a:defRPr sz="21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2385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▪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5" name="Google Shape;55;p11"/>
          <p:cNvSpPr txBox="1"/>
          <p:nvPr>
            <p:ph idx="2" type="body"/>
          </p:nvPr>
        </p:nvSpPr>
        <p:spPr>
          <a:xfrm>
            <a:off x="273628" y="1301263"/>
            <a:ext cx="4784100" cy="49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3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273628" y="6434051"/>
            <a:ext cx="570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420575" y="274575"/>
            <a:ext cx="2441700" cy="874800"/>
          </a:xfrm>
          <a:prstGeom prst="rect">
            <a:avLst/>
          </a:prstGeom>
          <a:solidFill>
            <a:srgbClr val="E6E7E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" name="Google Shape;7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61675" y="313625"/>
            <a:ext cx="2350949" cy="79670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/>
          <p:nvPr>
            <p:ph idx="1" type="body"/>
          </p:nvPr>
        </p:nvSpPr>
        <p:spPr>
          <a:xfrm>
            <a:off x="420566" y="1301777"/>
            <a:ext cx="11350800" cy="4924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Source Code Pro SemiBold"/>
              <a:buChar char="●"/>
              <a:defRPr i="0" sz="2400" u="none" cap="none" strike="noStrike">
                <a:solidFill>
                  <a:schemeClr val="accent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3C47D"/>
              </a:buClr>
              <a:buSzPts val="2000"/>
              <a:buFont typeface="Source Code Pro SemiBold"/>
              <a:buChar char="●"/>
              <a:defRPr i="0" sz="2000" u="none" cap="none" strike="noStrike">
                <a:solidFill>
                  <a:srgbClr val="93C47D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4A7D6"/>
              </a:buClr>
              <a:buSzPts val="1600"/>
              <a:buFont typeface="Source Code Pro SemiBold"/>
              <a:buChar char="●"/>
              <a:defRPr i="0" sz="1600" u="none" cap="none" strike="noStrike">
                <a:solidFill>
                  <a:srgbClr val="B4A7D6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27BA0"/>
              </a:buClr>
              <a:buSzPts val="1400"/>
              <a:buFont typeface="Source Code Pro SemiBold"/>
              <a:buChar char="●"/>
              <a:defRPr i="0" sz="1400" u="none" cap="none" strike="noStrike">
                <a:solidFill>
                  <a:srgbClr val="C27BA0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Source Code Pro SemiBold"/>
              <a:buChar char="●"/>
              <a:defRPr i="0" sz="1400" u="none" cap="none" strike="noStrike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3F3F3"/>
              </a:buClr>
              <a:buSzPts val="1350"/>
              <a:buFont typeface="Source Code Pro SemiBold"/>
              <a:buChar char="●"/>
              <a:defRPr i="0" sz="1350" u="none" cap="none" strike="noStrike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Source Code Pro SemiBold"/>
              <a:buChar char="●"/>
              <a:defRPr i="0" sz="1350" u="none" cap="none" strike="noStrike">
                <a:solidFill>
                  <a:srgbClr val="FFFFFF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3F3F3"/>
              </a:buClr>
              <a:buSzPts val="1350"/>
              <a:buFont typeface="Source Code Pro SemiBold"/>
              <a:buChar char="●"/>
              <a:defRPr i="0" sz="1350" u="none" cap="none" strike="noStrike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3F3F3"/>
              </a:buClr>
              <a:buSzPts val="1350"/>
              <a:buFont typeface="Source Code Pro SemiBold"/>
              <a:buChar char="●"/>
              <a:defRPr i="0" sz="1350" u="none" cap="none" strike="noStrike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668287" y="6360806"/>
            <a:ext cx="838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" name="Google Shape;10;p1"/>
          <p:cNvSpPr txBox="1"/>
          <p:nvPr>
            <p:ph type="title"/>
          </p:nvPr>
        </p:nvSpPr>
        <p:spPr>
          <a:xfrm>
            <a:off x="3248075" y="350475"/>
            <a:ext cx="8523300" cy="723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200"/>
              <a:buNone/>
              <a:defRPr sz="32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</p:sldLayoutIdLst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20566" y="446017"/>
            <a:ext cx="2361603" cy="722881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20566" y="1301777"/>
            <a:ext cx="11350800" cy="49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668287" y="6360806"/>
            <a:ext cx="838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4.png"/><Relationship Id="rId12" Type="http://schemas.openxmlformats.org/officeDocument/2006/relationships/image" Target="../media/image13.png"/><Relationship Id="rId9" Type="http://schemas.openxmlformats.org/officeDocument/2006/relationships/image" Target="../media/image15.png"/><Relationship Id="rId5" Type="http://schemas.openxmlformats.org/officeDocument/2006/relationships/image" Target="../media/image6.png"/><Relationship Id="rId6" Type="http://schemas.openxmlformats.org/officeDocument/2006/relationships/image" Target="../media/image9.png"/><Relationship Id="rId7" Type="http://schemas.openxmlformats.org/officeDocument/2006/relationships/image" Target="../media/image14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ctrTitle"/>
          </p:nvPr>
        </p:nvSpPr>
        <p:spPr>
          <a:xfrm>
            <a:off x="1078275" y="831275"/>
            <a:ext cx="9119100" cy="2830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600"/>
              <a:buFont typeface="Twentieth Century"/>
              <a:buNone/>
            </a:pPr>
            <a:r>
              <a:rPr lang="ru-RU" sz="3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ВЫПУСКНАЯ КВАЛИФИКАЦИОННАЯ РАБОТА</a:t>
            </a:r>
            <a:endParaRPr sz="3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600"/>
              <a:buFont typeface="Twentieth Century"/>
              <a:buNone/>
            </a:pPr>
            <a:r>
              <a:rPr lang="ru-RU" sz="2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по курсу </a:t>
            </a:r>
            <a:br>
              <a:rPr lang="ru-RU" sz="2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</a:br>
            <a:r>
              <a:rPr lang="ru-RU" sz="2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“Data Science 2022 4.0”</a:t>
            </a:r>
            <a:r>
              <a:rPr lang="ru-RU" sz="2600">
                <a:solidFill>
                  <a:srgbClr val="EEEEEE"/>
                </a:solidFill>
              </a:rPr>
              <a:t>.</a:t>
            </a:r>
            <a:endParaRPr sz="2600"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</p:txBody>
      </p:sp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1078275" y="4940325"/>
            <a:ext cx="10428900" cy="101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</a:pPr>
            <a:r>
              <a:rPr lang="ru-RU" sz="25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Куринной Александр</a:t>
            </a:r>
            <a:endParaRPr sz="2500">
              <a:solidFill>
                <a:srgbClr val="EEEEEE"/>
              </a:solidFill>
            </a:endParaRPr>
          </a:p>
          <a:p>
            <a:pPr indent="-381000" lvl="0" marL="457200" rtl="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</a:pPr>
            <a:r>
              <a:rPr lang="ru-RU" sz="25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Васильевич.</a:t>
            </a:r>
            <a:endParaRPr sz="2500"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</p:txBody>
      </p:sp>
      <p:sp>
        <p:nvSpPr>
          <p:cNvPr id="73" name="Google Shape;73;p14"/>
          <p:cNvSpPr txBox="1"/>
          <p:nvPr>
            <p:ph type="ctrTitle"/>
          </p:nvPr>
        </p:nvSpPr>
        <p:spPr>
          <a:xfrm>
            <a:off x="988500" y="3926500"/>
            <a:ext cx="10428900" cy="101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38"/>
              <a:buFont typeface="Arial"/>
              <a:buNone/>
            </a:pPr>
            <a:r>
              <a:rPr lang="ru-RU" sz="2300">
                <a:solidFill>
                  <a:srgbClr val="EEEEEE"/>
                </a:solidFill>
              </a:rPr>
              <a:t>Способы прогнозирования конечных свойств новых композиционных материалов</a:t>
            </a:r>
            <a:r>
              <a:rPr lang="ru-RU" sz="2300">
                <a:solidFill>
                  <a:srgbClr val="EEEEEE"/>
                </a:solidFill>
              </a:rPr>
              <a:t> и разработка моделей</a:t>
            </a:r>
            <a:endParaRPr sz="2300">
              <a:solidFill>
                <a:srgbClr val="EEEEEE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38"/>
              <a:buFont typeface="Arial"/>
              <a:buNone/>
            </a:pPr>
            <a:r>
              <a:rPr lang="ru-RU" sz="2300">
                <a:solidFill>
                  <a:srgbClr val="EEEEEE"/>
                </a:solidFill>
              </a:rPr>
              <a:t>для выполнения прогнозов.</a:t>
            </a:r>
            <a:endParaRPr sz="2300">
              <a:solidFill>
                <a:srgbClr val="EEEEEE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8585C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3059150" y="283075"/>
            <a:ext cx="8696100" cy="876600"/>
          </a:xfrm>
          <a:prstGeom prst="rect">
            <a:avLst/>
          </a:prstGeom>
          <a:solidFill>
            <a:srgbClr val="48585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[</a:t>
            </a:r>
            <a:r>
              <a:rPr b="1" lang="ru-RU" sz="32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b="1" lang="ru-RU" sz="30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Постановка задачи. </a:t>
            </a: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]</a:t>
            </a:r>
            <a:endParaRPr i="0" sz="4600" u="none" cap="none" strike="noStrike">
              <a:solidFill>
                <a:srgbClr val="F3F3F3"/>
              </a:solidFill>
              <a:highlight>
                <a:schemeClr val="dk1"/>
              </a:highlight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273628" y="6434051"/>
            <a:ext cx="570309" cy="2752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1031900" y="1397100"/>
            <a:ext cx="10723500" cy="50370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000">
                <a:latin typeface="Source Code Pro"/>
                <a:ea typeface="Source Code Pro"/>
                <a:cs typeface="Source Code Pro"/>
                <a:sym typeface="Source Code Pro"/>
              </a:rPr>
              <a:t>Цель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выпускной квалификационной работы: 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38"/>
              <a:buFont typeface="Arial"/>
              <a:buNone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изучение способов прогнозирования конечных свойств новых композиционных материалов и разработка моделей для выполнения прогнозов.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38"/>
              <a:buFont typeface="Arial"/>
              <a:buNone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 Для достижения данной цели необходимо </a:t>
            </a:r>
            <a:r>
              <a:rPr lang="ru-RU" sz="1600">
                <a:solidFill>
                  <a:schemeClr val="accent2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решение следующих </a:t>
            </a:r>
            <a:r>
              <a:rPr lang="ru-RU" sz="2000">
                <a:solidFill>
                  <a:schemeClr val="accent2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задач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: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 - </a:t>
            </a:r>
            <a:r>
              <a:rPr lang="ru-RU" sz="1600">
                <a:solidFill>
                  <a:srgbClr val="93C47D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разработка </a:t>
            </a:r>
            <a:r>
              <a:rPr lang="ru-RU" sz="2000">
                <a:solidFill>
                  <a:srgbClr val="93C47D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алгоритма машинного обучения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для прогноза значений модуля упругости при растяжении и прочности при растяжении;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 - </a:t>
            </a:r>
            <a:r>
              <a:rPr lang="ru-RU" sz="1600">
                <a:solidFill>
                  <a:srgbClr val="93C47D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разработка </a:t>
            </a:r>
            <a:r>
              <a:rPr lang="ru-RU" sz="2000">
                <a:solidFill>
                  <a:srgbClr val="93C47D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нейронной сети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для рекомендации соотношения «матрица-наполнитель»;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Для задачи прогнозирования модуля упругости при растяжении и прочности при растяжении планируется рассмотреть следующие модели: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199" lvl="0" marL="89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-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Метод К-ближайших соседей;				- Метод опорных векторов;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199" lvl="0" marL="89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-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Линейная регрессия;					- 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Дерево принятия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решений;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199" lvl="0" marL="89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-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AdaBoost; 								- Градиентный бустинг;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199" lvl="0" marL="89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-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XGBoost; 								- Случайный лес;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199" lvl="0" marL="89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-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Стохастический градиентный спуск;		- Метод регрессии «Lasso»;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Для построения рекомендательной нейронной сети планируется воспользоваться поиском по сетке с перекрестной проверкой;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</p:txBody>
      </p:sp>
      <p:grpSp>
        <p:nvGrpSpPr>
          <p:cNvPr id="81" name="Google Shape;81;p15"/>
          <p:cNvGrpSpPr/>
          <p:nvPr/>
        </p:nvGrpSpPr>
        <p:grpSpPr>
          <a:xfrm>
            <a:off x="413875" y="1549225"/>
            <a:ext cx="331200" cy="4748763"/>
            <a:chOff x="413875" y="1535225"/>
            <a:chExt cx="331200" cy="1577400"/>
          </a:xfrm>
        </p:grpSpPr>
        <p:sp>
          <p:nvSpPr>
            <p:cNvPr id="82" name="Google Shape;82;p15"/>
            <p:cNvSpPr/>
            <p:nvPr/>
          </p:nvSpPr>
          <p:spPr>
            <a:xfrm>
              <a:off x="456025" y="1872575"/>
              <a:ext cx="284700" cy="10575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baseline="30000" lang="ru-RU" sz="3600">
                  <a:solidFill>
                    <a:srgbClr val="F3F3F3"/>
                  </a:solidFill>
                </a:rPr>
                <a:t>1</a:t>
              </a:r>
              <a:endParaRPr b="0" baseline="30000" i="0" sz="36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3" name="Google Shape;83;p15"/>
            <p:cNvGrpSpPr/>
            <p:nvPr/>
          </p:nvGrpSpPr>
          <p:grpSpPr>
            <a:xfrm>
              <a:off x="413875" y="1535225"/>
              <a:ext cx="331200" cy="1577400"/>
              <a:chOff x="413875" y="1535225"/>
              <a:chExt cx="331200" cy="1577400"/>
            </a:xfrm>
          </p:grpSpPr>
          <p:cxnSp>
            <p:nvCxnSpPr>
              <p:cNvPr id="84" name="Google Shape;84;p15"/>
              <p:cNvCxnSpPr/>
              <p:nvPr/>
            </p:nvCxnSpPr>
            <p:spPr>
              <a:xfrm rot="-5400000">
                <a:off x="-210425" y="2166875"/>
                <a:ext cx="1576200" cy="312900"/>
              </a:xfrm>
              <a:prstGeom prst="bentConnector3">
                <a:avLst>
                  <a:gd fmla="val 99941" name="adj1"/>
                </a:avLst>
              </a:pr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cxnSp>
          <p:cxnSp>
            <p:nvCxnSpPr>
              <p:cNvPr id="85" name="Google Shape;85;p15"/>
              <p:cNvCxnSpPr/>
              <p:nvPr/>
            </p:nvCxnSpPr>
            <p:spPr>
              <a:xfrm flipH="1" rot="10800000">
                <a:off x="413875" y="3109625"/>
                <a:ext cx="331200" cy="30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273628" y="6434051"/>
            <a:ext cx="570309" cy="2752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1141475" y="1245375"/>
            <a:ext cx="10723500" cy="5171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000">
                <a:latin typeface="Source Code Pro"/>
                <a:ea typeface="Source Code Pro"/>
                <a:cs typeface="Source Code Pro"/>
                <a:sym typeface="Source Code Pro"/>
              </a:rPr>
              <a:t>Проведены следующие работы:</a:t>
            </a:r>
            <a:endParaRPr b="1" sz="20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Первичный анализ исходного датасета, объединение файлов (inner). 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/ </a:t>
            </a:r>
            <a:r>
              <a:rPr lang="ru-RU" sz="105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df.shape(); df.info(); df.isna().</a:t>
            </a:r>
            <a:r>
              <a:rPr lang="ru-RU" sz="1000">
                <a:solidFill>
                  <a:srgbClr val="795E26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ru-RU" sz="10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(); df.nunique(); df.describe(); </a:t>
            </a:r>
            <a:r>
              <a:rPr lang="ru-RU" sz="105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pd.merge() тип ‘inner’; </a:t>
            </a: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</a:t>
            </a:r>
            <a:endParaRPr sz="14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Разведочный анализ предложенных данных: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400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Анализ неподготовленных данных (</a:t>
            </a:r>
            <a:r>
              <a:rPr lang="ru-RU" sz="12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профайлинг pandas/ipython, три метода оценки корреляции, анализ выбросов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) и принятие решения о дальнейшей предобработке данных;</a:t>
            </a: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</a:t>
            </a:r>
            <a:endParaRPr sz="14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/ </a:t>
            </a:r>
            <a:r>
              <a:rPr lang="ru-RU" sz="105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ydata-profiling(); ProfileReport(); df.corr() method = </a:t>
            </a:r>
            <a:r>
              <a:rPr lang="ru-RU" sz="10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'pearson/spearman/kendall'</a:t>
            </a:r>
            <a:r>
              <a:rPr lang="ru-RU" sz="10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; df.mean(); df.median(); </a:t>
            </a:r>
            <a:r>
              <a:rPr lang="ru-RU" sz="10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</a:t>
            </a: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</a:t>
            </a:r>
            <a:endParaRPr sz="10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400"/>
              <a:buFont typeface="Source Code Pro SemiBold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Визуальная оценка (</a:t>
            </a:r>
            <a:r>
              <a:rPr lang="ru-RU" sz="12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гистограммы распределения каждой из переменной, диаграммы “ящик с усами”, попарные графики рассеяния точек, тепловая карта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)</a:t>
            </a: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;</a:t>
            </a:r>
            <a:endParaRPr sz="14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400"/>
              <a:buFont typeface="Source Code Pro SemiBold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Предобработка данных и их повторный анализ (</a:t>
            </a:r>
            <a:r>
              <a:rPr lang="ru-RU" sz="12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работа с шумами и выбросами, нормализация и стандартизация данных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)</a:t>
            </a: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. </a:t>
            </a:r>
            <a:endParaRPr sz="14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/ </a:t>
            </a:r>
            <a:r>
              <a:rPr lang="ru-RU" sz="105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z-оценка (</a:t>
            </a:r>
            <a:r>
              <a:rPr b="1" lang="ru-RU" sz="1000">
                <a:solidFill>
                  <a:srgbClr val="274E1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z = (X - μ) / σ</a:t>
            </a:r>
            <a:r>
              <a:rPr lang="ru-RU" sz="10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); IQR; sns.kdeplot(); </a:t>
            </a:r>
            <a:r>
              <a:rPr lang="ru-RU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scipy.stats.shapiro(); </a:t>
            </a:r>
            <a:r>
              <a:rPr lang="ru-RU" sz="10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df.hist(); </a:t>
            </a:r>
            <a:r>
              <a:rPr lang="ru-RU" sz="10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QQ-графики; MinMaxScaler(); </a:t>
            </a:r>
            <a:r>
              <a:rPr lang="ru-RU" sz="10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RobustScaler(); StandardScaler(); Normalizer();</a:t>
            </a:r>
            <a:r>
              <a:rPr lang="ru-RU" sz="105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</a:t>
            </a:r>
            <a:endParaRPr sz="105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Обучение и оценка точности ряда моделей для прогноза модуля упругости при растяжении и прочности при растяжении.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/ </a:t>
            </a:r>
            <a:r>
              <a:rPr lang="ru-RU" sz="105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1. Метод К-ближайших соседей; 2. Метод опорных векторов; 3. Линейная регрессия; 4. Дерево решений; 5. AdaBoost; 6. Градиентный бустинг; 7. XGBoost; 8. Случайный лес; 9. Стохастический градиентный спуск; 10. Метод регрессии «Lasso»;</a:t>
            </a:r>
            <a:r>
              <a:rPr lang="ru-RU" sz="16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 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Создание и оценка точности рекомендательной нейронной сети, по параметрам соотношения «матрица-наполнитель».</a:t>
            </a:r>
            <a:endParaRPr sz="1600">
              <a:solidFill>
                <a:srgbClr val="EEEEEE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600"/>
              <a:buFont typeface="Source Code Pro SemiBold"/>
              <a:buChar char="●"/>
            </a:pPr>
            <a:r>
              <a:rPr lang="ru-RU" sz="1600">
                <a:solidFill>
                  <a:srgbClr val="EEEEEE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Разработка приложения (flask/console), прогнозирующего соотношение «матрица-наполнитель».</a:t>
            </a:r>
            <a:endParaRPr sz="1600"/>
          </a:p>
        </p:txBody>
      </p:sp>
      <p:grpSp>
        <p:nvGrpSpPr>
          <p:cNvPr id="92" name="Google Shape;92;p16"/>
          <p:cNvGrpSpPr/>
          <p:nvPr/>
        </p:nvGrpSpPr>
        <p:grpSpPr>
          <a:xfrm>
            <a:off x="413875" y="1549225"/>
            <a:ext cx="331200" cy="4748763"/>
            <a:chOff x="413875" y="1535225"/>
            <a:chExt cx="331200" cy="1577400"/>
          </a:xfrm>
        </p:grpSpPr>
        <p:sp>
          <p:nvSpPr>
            <p:cNvPr id="93" name="Google Shape;93;p16"/>
            <p:cNvSpPr/>
            <p:nvPr/>
          </p:nvSpPr>
          <p:spPr>
            <a:xfrm>
              <a:off x="456025" y="1872575"/>
              <a:ext cx="284700" cy="10575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baseline="30000" lang="ru-RU" sz="3600">
                  <a:solidFill>
                    <a:srgbClr val="F3F3F3"/>
                  </a:solidFill>
                </a:rPr>
                <a:t>2</a:t>
              </a:r>
              <a:endParaRPr b="0" baseline="30000" i="0" sz="36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" name="Google Shape;94;p16"/>
            <p:cNvGrpSpPr/>
            <p:nvPr/>
          </p:nvGrpSpPr>
          <p:grpSpPr>
            <a:xfrm>
              <a:off x="413875" y="1535225"/>
              <a:ext cx="331200" cy="1577400"/>
              <a:chOff x="413875" y="1535225"/>
              <a:chExt cx="331200" cy="1577400"/>
            </a:xfrm>
          </p:grpSpPr>
          <p:cxnSp>
            <p:nvCxnSpPr>
              <p:cNvPr id="95" name="Google Shape;95;p16"/>
              <p:cNvCxnSpPr/>
              <p:nvPr/>
            </p:nvCxnSpPr>
            <p:spPr>
              <a:xfrm rot="-5400000">
                <a:off x="-210425" y="2166875"/>
                <a:ext cx="1576200" cy="312900"/>
              </a:xfrm>
              <a:prstGeom prst="bentConnector3">
                <a:avLst>
                  <a:gd fmla="val 99941" name="adj1"/>
                </a:avLst>
              </a:pr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cxnSp>
          <p:cxnSp>
            <p:nvCxnSpPr>
              <p:cNvPr id="96" name="Google Shape;96;p16"/>
              <p:cNvCxnSpPr/>
              <p:nvPr/>
            </p:nvCxnSpPr>
            <p:spPr>
              <a:xfrm flipH="1" rot="10800000">
                <a:off x="413875" y="3109625"/>
                <a:ext cx="331200" cy="30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cxnSp>
        </p:grpSp>
      </p:grpSp>
      <p:sp>
        <p:nvSpPr>
          <p:cNvPr id="97" name="Google Shape;97;p16"/>
          <p:cNvSpPr/>
          <p:nvPr/>
        </p:nvSpPr>
        <p:spPr>
          <a:xfrm>
            <a:off x="3059150" y="283075"/>
            <a:ext cx="8696100" cy="876600"/>
          </a:xfrm>
          <a:prstGeom prst="rect">
            <a:avLst/>
          </a:prstGeom>
          <a:solidFill>
            <a:srgbClr val="48585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[</a:t>
            </a:r>
            <a:r>
              <a:rPr b="1" lang="ru-RU" sz="32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b="1" lang="ru-RU" sz="30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Проделанные работы. </a:t>
            </a: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]</a:t>
            </a:r>
            <a:endParaRPr i="0" sz="4600" u="none" cap="none" strike="noStrike">
              <a:solidFill>
                <a:srgbClr val="F3F3F3"/>
              </a:solidFill>
              <a:highlight>
                <a:schemeClr val="dk1"/>
              </a:highlight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4800" y="1343225"/>
            <a:ext cx="3260451" cy="2166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57150">
              <a:srgbClr val="000000">
                <a:alpha val="50000"/>
              </a:srgbClr>
            </a:outerShdw>
          </a:effectLst>
        </p:spPr>
      </p:pic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273628" y="6434051"/>
            <a:ext cx="570309" cy="2752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3059150" y="283075"/>
            <a:ext cx="8696100" cy="876600"/>
          </a:xfrm>
          <a:prstGeom prst="rect">
            <a:avLst/>
          </a:prstGeom>
          <a:solidFill>
            <a:srgbClr val="48585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[</a:t>
            </a:r>
            <a:r>
              <a:rPr b="1" lang="ru-RU" sz="32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Ход работ.</a:t>
            </a:r>
            <a:r>
              <a:rPr b="1" lang="ru-RU" sz="30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]</a:t>
            </a:r>
            <a:endParaRPr i="0" sz="4600" u="none" cap="none" strike="noStrike">
              <a:solidFill>
                <a:srgbClr val="F3F3F3"/>
              </a:solidFill>
              <a:highlight>
                <a:schemeClr val="dk1"/>
              </a:highlight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475" y="1339994"/>
            <a:ext cx="4075651" cy="2166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06" name="Google Shape;10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9725" y="1340000"/>
            <a:ext cx="3766475" cy="21669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07" name="Google Shape;10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5475" y="3592475"/>
            <a:ext cx="4075650" cy="20749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08" name="Google Shape;108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16250" y="2127750"/>
            <a:ext cx="3011549" cy="22880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09" name="Google Shape;109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441825" y="3048075"/>
            <a:ext cx="3712501" cy="2428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</p:pic>
      <p:pic>
        <p:nvPicPr>
          <p:cNvPr id="110" name="Google Shape;110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554050" y="3592475"/>
            <a:ext cx="3201200" cy="2074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57150">
              <a:srgbClr val="000000">
                <a:alpha val="50000"/>
              </a:srgbClr>
            </a:outerShdw>
          </a:effectLst>
        </p:spPr>
      </p:pic>
      <p:pic>
        <p:nvPicPr>
          <p:cNvPr id="111" name="Google Shape;111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06375" y="3741625"/>
            <a:ext cx="3201201" cy="25913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57150">
              <a:srgbClr val="000000">
                <a:alpha val="50000"/>
              </a:srgbClr>
            </a:outerShdw>
          </a:effectLst>
        </p:spPr>
      </p:pic>
      <p:pic>
        <p:nvPicPr>
          <p:cNvPr id="112" name="Google Shape;112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427700" y="4288525"/>
            <a:ext cx="3396175" cy="1958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13" name="Google Shape;113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8104675" y="2127750"/>
            <a:ext cx="3064826" cy="2428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273628" y="6434051"/>
            <a:ext cx="5703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3059150" y="283075"/>
            <a:ext cx="8696100" cy="876600"/>
          </a:xfrm>
          <a:prstGeom prst="rect">
            <a:avLst/>
          </a:prstGeom>
          <a:solidFill>
            <a:srgbClr val="48585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[</a:t>
            </a:r>
            <a:r>
              <a:rPr b="1" lang="ru-RU" sz="32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Приложения. Репозиторий.</a:t>
            </a:r>
            <a:r>
              <a:rPr b="1" lang="ru-RU" sz="30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]</a:t>
            </a:r>
            <a:endParaRPr i="0" sz="4600" u="none" cap="none" strike="noStrike">
              <a:solidFill>
                <a:srgbClr val="F3F3F3"/>
              </a:solidFill>
              <a:highlight>
                <a:schemeClr val="dk1"/>
              </a:highlight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225" y="1391575"/>
            <a:ext cx="5275082" cy="3415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3925" y="3412375"/>
            <a:ext cx="5704149" cy="277762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22" name="Google Shape;12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1100" y="1391575"/>
            <a:ext cx="5704151" cy="3280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273628" y="6434051"/>
            <a:ext cx="570309" cy="2752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497700" y="1235850"/>
            <a:ext cx="11196600" cy="519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605"/>
              <a:buNone/>
            </a:pP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   В ходе работы с использованием разработанных алгоритмов была проведена обработка экспериментальных данных модуля упругости при растяжении, прочности при растяжении и соотношения «матрица-наполнитель» с использованием языка программирования python.</a:t>
            </a:r>
            <a:endParaRPr sz="1400">
              <a:solidFill>
                <a:srgbClr val="F3F3F3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605"/>
              <a:buNone/>
            </a:pP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   Как показал анализ исходных данных, </a:t>
            </a:r>
            <a:r>
              <a:rPr lang="ru-RU" sz="1400">
                <a:solidFill>
                  <a:srgbClr val="9FC5E8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корреляционная зависимость</a:t>
            </a: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между характеристиками композитов </a:t>
            </a:r>
            <a:r>
              <a:rPr lang="ru-RU" sz="1400">
                <a:solidFill>
                  <a:srgbClr val="9FC5E8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крайне слабая и стремится к нулю</a:t>
            </a: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. Этот факт непосредственно повлиял на результат работы регрессионных моделей. </a:t>
            </a:r>
            <a:r>
              <a:rPr lang="ru-RU" sz="1400">
                <a:solidFill>
                  <a:srgbClr val="93C47D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Все использованные модели показали низкую прогнозирующую способность</a:t>
            </a: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. Лучшим алгоритмом для прогноза модуля упругости при растяжении выбран AdaBoostRegressor, для прогнозирования прочности при растяжении – XGBRegressor.</a:t>
            </a:r>
            <a:endParaRPr sz="1400">
              <a:solidFill>
                <a:srgbClr val="F3F3F3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605"/>
              <a:buNone/>
            </a:pP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   Созданная для рекомендации соотношения «матрица-наполнитель» </a:t>
            </a:r>
            <a:r>
              <a:rPr lang="ru-RU" sz="1400">
                <a:solidFill>
                  <a:srgbClr val="D5A6BD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нейронная сеть также плохо справилась с поставленной задачей прогноза</a:t>
            </a: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. Такие низкие показатели работы алгоритмов машинного обучения говорят о том, что прогнозирование свойств композиционных материалов – достаточно сложный процесс, требующий как знаний в области композиционных материалов, так и опыта в построении и использовании алгоритмов машинного обучения.</a:t>
            </a:r>
            <a:endParaRPr sz="1400">
              <a:solidFill>
                <a:srgbClr val="F3F3F3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605"/>
              <a:buNone/>
            </a:pP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   Полученный неудовлетворительный результат может также свидетельствовать о недостатках и ошибках в наборе исходных данных, недостаточно глубокой и детальной обработке данных, неточностях в выборе алгоритмов машинного обучения и их параметров.</a:t>
            </a:r>
            <a:endParaRPr sz="1400">
              <a:solidFill>
                <a:srgbClr val="F3F3F3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605"/>
              <a:buNone/>
            </a:pP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    Таким образом, для успешного решения задачи, поставленной в выпускной квалификационной работе, </a:t>
            </a:r>
            <a:r>
              <a:rPr lang="ru-RU" sz="1400"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необходимы более глубокие знания в области материаловедения и технологии конструкционных материалов, математического анализа и статистики, а также в области решения задач машинного обучения и обработки данных</a:t>
            </a:r>
            <a:r>
              <a:rPr lang="ru-RU" sz="1400">
                <a:solidFill>
                  <a:srgbClr val="F3F3F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. Более детальное изучение данных вопросов и консультация квалифицированных специалистов из указанных областей определенно положительно повлияют на уточнение подходов и оптимизацию алгоритмов для решения задачи прогнозирования конечных свойств композиционных материалов.</a:t>
            </a:r>
            <a:endParaRPr sz="1400">
              <a:solidFill>
                <a:srgbClr val="F3F3F3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</p:txBody>
      </p:sp>
      <p:sp>
        <p:nvSpPr>
          <p:cNvPr id="129" name="Google Shape;129;p19"/>
          <p:cNvSpPr/>
          <p:nvPr/>
        </p:nvSpPr>
        <p:spPr>
          <a:xfrm>
            <a:off x="3059150" y="283075"/>
            <a:ext cx="8696100" cy="876600"/>
          </a:xfrm>
          <a:prstGeom prst="rect">
            <a:avLst/>
          </a:prstGeom>
          <a:solidFill>
            <a:srgbClr val="48585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[</a:t>
            </a:r>
            <a:r>
              <a:rPr b="1" lang="ru-RU" sz="32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Выводы.</a:t>
            </a:r>
            <a:r>
              <a:rPr b="1" lang="ru-RU" sz="3000">
                <a:solidFill>
                  <a:srgbClr val="F3F3F3"/>
                </a:solidFill>
                <a:highlight>
                  <a:schemeClr val="dk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ru-RU" sz="4600">
                <a:solidFill>
                  <a:srgbClr val="F3F3F3"/>
                </a:solidFill>
                <a:highlight>
                  <a:schemeClr val="dk1"/>
                </a:highlight>
                <a:latin typeface="Source Code Pro Light"/>
                <a:ea typeface="Source Code Pro Light"/>
                <a:cs typeface="Source Code Pro Light"/>
                <a:sym typeface="Source Code Pro Light"/>
              </a:rPr>
              <a:t>]</a:t>
            </a:r>
            <a:endParaRPr i="0" sz="4600" u="none" cap="none" strike="noStrike">
              <a:solidFill>
                <a:srgbClr val="F3F3F3"/>
              </a:solidFill>
              <a:highlight>
                <a:schemeClr val="dk1"/>
              </a:highlight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f,kjyVUNE_28012021">
  <a:themeElements>
    <a:clrScheme name="МГТУ10128">
      <a:dk1>
        <a:srgbClr val="000000"/>
      </a:dk1>
      <a:lt1>
        <a:srgbClr val="FFFFFF"/>
      </a:lt1>
      <a:dk2>
        <a:srgbClr val="062646"/>
      </a:dk2>
      <a:lt2>
        <a:srgbClr val="E3F0FD"/>
      </a:lt2>
      <a:accent1>
        <a:srgbClr val="0E5DAB"/>
      </a:accent1>
      <a:accent2>
        <a:srgbClr val="7BC6DF"/>
      </a:accent2>
      <a:accent3>
        <a:srgbClr val="F99D27"/>
      </a:accent3>
      <a:accent4>
        <a:srgbClr val="BDD7EE"/>
      </a:accent4>
      <a:accent5>
        <a:srgbClr val="FFC000"/>
      </a:accent5>
      <a:accent6>
        <a:srgbClr val="A5A5A5"/>
      </a:accent6>
      <a:hlink>
        <a:srgbClr val="1F75E2"/>
      </a:hlink>
      <a:folHlink>
        <a:srgbClr val="FA34D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yMainTheme_01">
  <a:themeElements>
    <a:clrScheme name="МГТУ10128">
      <a:dk1>
        <a:srgbClr val="48585C"/>
      </a:dk1>
      <a:lt1>
        <a:srgbClr val="FFFFFF"/>
      </a:lt1>
      <a:dk2>
        <a:srgbClr val="062646"/>
      </a:dk2>
      <a:lt2>
        <a:srgbClr val="E3F0FD"/>
      </a:lt2>
      <a:accent1>
        <a:srgbClr val="0E5DAB"/>
      </a:accent1>
      <a:accent2>
        <a:srgbClr val="7BC6DF"/>
      </a:accent2>
      <a:accent3>
        <a:srgbClr val="F99D27"/>
      </a:accent3>
      <a:accent4>
        <a:srgbClr val="BDD7EE"/>
      </a:accent4>
      <a:accent5>
        <a:srgbClr val="FFC000"/>
      </a:accent5>
      <a:accent6>
        <a:srgbClr val="A5A5A5"/>
      </a:accent6>
      <a:hlink>
        <a:srgbClr val="1F75E2"/>
      </a:hlink>
      <a:folHlink>
        <a:srgbClr val="FA34D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